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57" r:id="rId4"/>
    <p:sldId id="258" r:id="rId5"/>
    <p:sldId id="278" r:id="rId6"/>
    <p:sldId id="259" r:id="rId7"/>
    <p:sldId id="279" r:id="rId8"/>
    <p:sldId id="260" r:id="rId9"/>
    <p:sldId id="262" r:id="rId10"/>
    <p:sldId id="263" r:id="rId11"/>
    <p:sldId id="300" r:id="rId12"/>
    <p:sldId id="301" r:id="rId13"/>
    <p:sldId id="264" r:id="rId14"/>
    <p:sldId id="265" r:id="rId15"/>
    <p:sldId id="266" r:id="rId16"/>
    <p:sldId id="270" r:id="rId17"/>
    <p:sldId id="272" r:id="rId18"/>
    <p:sldId id="268" r:id="rId19"/>
    <p:sldId id="269" r:id="rId20"/>
    <p:sldId id="267" r:id="rId21"/>
    <p:sldId id="271" r:id="rId22"/>
    <p:sldId id="274" r:id="rId23"/>
    <p:sldId id="275" r:id="rId24"/>
    <p:sldId id="276" r:id="rId2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6" autoAdjust="0"/>
  </p:normalViewPr>
  <p:slideViewPr>
    <p:cSldViewPr>
      <p:cViewPr varScale="1">
        <p:scale>
          <a:sx n="84" d="100"/>
          <a:sy n="84" d="100"/>
        </p:scale>
        <p:origin x="90" y="21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Hint: </a:t>
            </a:r>
            <a:r>
              <a:rPr lang="da-DK" dirty="0" err="1"/>
              <a:t>What</a:t>
            </a:r>
            <a:r>
              <a:rPr lang="da-DK" dirty="0"/>
              <a:t> if 10 </a:t>
            </a:r>
            <a:r>
              <a:rPr lang="da-DK" dirty="0" err="1"/>
              <a:t>threads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waiting in </a:t>
            </a:r>
            <a:r>
              <a:rPr lang="da-DK" dirty="0" err="1"/>
              <a:t>Wait</a:t>
            </a:r>
            <a:r>
              <a:rPr lang="da-DK" dirty="0"/>
              <a:t>()?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8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Concurrency</a:t>
            </a:r>
          </a:p>
          <a:p>
            <a:pPr>
              <a:defRPr/>
            </a:pPr>
            <a:r>
              <a:rPr lang="en-US" noProof="0" dirty="0"/>
              <a:t>Producer Consumer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noProof="0" dirty="0"/>
              <a:t>Scenario</a:t>
            </a:r>
          </a:p>
          <a:p>
            <a:pPr lvl="1"/>
            <a:r>
              <a:rPr lang="en-US" sz="1400" noProof="0" dirty="0"/>
              <a:t>C call retrieve()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noProof="0" dirty="0"/>
              <a:t>Empty == true</a:t>
            </a:r>
          </a:p>
          <a:p>
            <a:pPr lvl="2"/>
            <a:r>
              <a:rPr lang="en-US" sz="1200" b="1" noProof="0" dirty="0"/>
              <a:t>Release</a:t>
            </a:r>
            <a:r>
              <a:rPr lang="en-US" sz="1200" noProof="0" dirty="0"/>
              <a:t> lock and</a:t>
            </a:r>
          </a:p>
          <a:p>
            <a:pPr lvl="2"/>
            <a:r>
              <a:rPr lang="en-US" sz="1200" b="1" noProof="0" dirty="0"/>
              <a:t>Enter Waiting </a:t>
            </a:r>
            <a:r>
              <a:rPr lang="en-US" sz="1200" noProof="0" dirty="0"/>
              <a:t>state</a:t>
            </a:r>
          </a:p>
          <a:p>
            <a:pPr lvl="1"/>
            <a:r>
              <a:rPr lang="en-US" sz="1400" noProof="0" dirty="0"/>
              <a:t>P calls store()	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noProof="0" dirty="0"/>
              <a:t>No wait (empty)</a:t>
            </a:r>
          </a:p>
          <a:p>
            <a:pPr lvl="2"/>
            <a:r>
              <a:rPr lang="en-US" sz="1200" noProof="0" dirty="0"/>
              <a:t>Finish and release lock</a:t>
            </a:r>
          </a:p>
          <a:p>
            <a:pPr lvl="2"/>
            <a:r>
              <a:rPr lang="en-US" sz="1200" noProof="0" dirty="0"/>
              <a:t>Later: Scheduler force P</a:t>
            </a:r>
            <a:br>
              <a:rPr lang="en-US" sz="1200" noProof="0" dirty="0"/>
            </a:br>
            <a:r>
              <a:rPr lang="en-US" sz="1200" noProof="0" dirty="0"/>
              <a:t>into </a:t>
            </a:r>
            <a:r>
              <a:rPr lang="en-US" sz="1200" dirty="0"/>
              <a:t>ready</a:t>
            </a:r>
            <a:r>
              <a:rPr lang="en-US" sz="1200" noProof="0" dirty="0"/>
              <a:t> state (not running)</a:t>
            </a:r>
          </a:p>
          <a:p>
            <a:pPr lvl="1"/>
            <a:r>
              <a:rPr lang="en-US" sz="1400" noProof="0" dirty="0"/>
              <a:t>C enters ‘running’ state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noProof="0" dirty="0"/>
              <a:t>Empty = false!</a:t>
            </a:r>
          </a:p>
          <a:p>
            <a:pPr lvl="2"/>
            <a:r>
              <a:rPr lang="en-US" sz="1200" noProof="0" dirty="0"/>
              <a:t>Finish and release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46623" y="1181100"/>
            <a:ext cx="561564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en-US" sz="1600" dirty="0" err="1">
                <a:solidFill>
                  <a:srgbClr val="000090"/>
                </a:solidFill>
                <a:latin typeface="Lucida Console" panose="020B0609040504020204" pitchFamily="49" charset="0"/>
              </a:rPr>
              <a:t>class</a:t>
            </a:r>
            <a:r>
              <a:rPr lang="da-DK" altLang="en-US" sz="1600" dirty="0">
                <a:solidFill>
                  <a:srgbClr val="00009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Queue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Object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da-DK" altLang="en-US" sz="1600" dirty="0" err="1">
                <a:solidFill>
                  <a:srgbClr val="800000"/>
                </a:solidFill>
                <a:latin typeface="Lucida Console" panose="020B0609040504020204" pitchFamily="49" charset="0"/>
              </a:rPr>
              <a:t>boolean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Object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retrieve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(!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return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void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store(Object p)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this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.p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p;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false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}</a:t>
            </a:r>
            <a:endParaRPr lang="da-DK" altLang="en-US" sz="1600" dirty="0">
              <a:solidFill>
                <a:srgbClr val="CC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4A55B2-21CD-FAF8-3822-0B79346B3183}"/>
              </a:ext>
            </a:extLst>
          </p:cNvPr>
          <p:cNvSpPr/>
          <p:nvPr/>
        </p:nvSpPr>
        <p:spPr>
          <a:xfrm>
            <a:off x="762000" y="1257300"/>
            <a:ext cx="2438400" cy="1143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F6C765-E4D5-3AED-0FF5-0B2F6172F0E1}"/>
              </a:ext>
            </a:extLst>
          </p:cNvPr>
          <p:cNvSpPr/>
          <p:nvPr/>
        </p:nvSpPr>
        <p:spPr>
          <a:xfrm>
            <a:off x="3733800" y="2171700"/>
            <a:ext cx="5105400" cy="1295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68F63B7-4D14-AF69-4A3C-29C0C7A83F5D}"/>
              </a:ext>
            </a:extLst>
          </p:cNvPr>
          <p:cNvSpPr/>
          <p:nvPr/>
        </p:nvSpPr>
        <p:spPr>
          <a:xfrm>
            <a:off x="6181332" y="2552700"/>
            <a:ext cx="1828800" cy="3048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 true =&gt; ‘await’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6FB514-AA8A-E8BD-7254-21CF40560437}"/>
              </a:ext>
            </a:extLst>
          </p:cNvPr>
          <p:cNvCxnSpPr/>
          <p:nvPr/>
        </p:nvCxnSpPr>
        <p:spPr>
          <a:xfrm>
            <a:off x="2895600" y="2171700"/>
            <a:ext cx="11430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6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noProof="0" dirty="0"/>
              <a:t>Scenario</a:t>
            </a:r>
          </a:p>
          <a:p>
            <a:pPr lvl="1"/>
            <a:r>
              <a:rPr lang="en-US" sz="1400" noProof="0" dirty="0"/>
              <a:t>C call retrieve()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noProof="0" dirty="0"/>
              <a:t>Empty == true</a:t>
            </a:r>
          </a:p>
          <a:p>
            <a:pPr lvl="2"/>
            <a:r>
              <a:rPr lang="en-US" sz="1200" b="1" noProof="0" dirty="0"/>
              <a:t>Release</a:t>
            </a:r>
            <a:r>
              <a:rPr lang="en-US" sz="1200" noProof="0" dirty="0"/>
              <a:t> lock and</a:t>
            </a:r>
          </a:p>
          <a:p>
            <a:pPr lvl="2"/>
            <a:r>
              <a:rPr lang="en-US" sz="1200" b="1" noProof="0" dirty="0"/>
              <a:t>Enter Waiting </a:t>
            </a:r>
            <a:r>
              <a:rPr lang="en-US" sz="1200" noProof="0" dirty="0"/>
              <a:t>state</a:t>
            </a:r>
          </a:p>
          <a:p>
            <a:pPr lvl="1"/>
            <a:r>
              <a:rPr lang="en-US" sz="1400" noProof="0" dirty="0"/>
              <a:t>P calls store()	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b="1" noProof="0" dirty="0"/>
              <a:t>No await</a:t>
            </a:r>
            <a:r>
              <a:rPr lang="en-US" sz="1200" noProof="0" dirty="0"/>
              <a:t> (empty == true)</a:t>
            </a:r>
          </a:p>
          <a:p>
            <a:pPr lvl="2"/>
            <a:r>
              <a:rPr lang="en-US" sz="1200" noProof="0" dirty="0"/>
              <a:t>Toggle empty and release lock</a:t>
            </a:r>
          </a:p>
          <a:p>
            <a:pPr lvl="2"/>
            <a:r>
              <a:rPr lang="en-US" sz="1200" noProof="0" dirty="0"/>
              <a:t>Later: Scheduler force P</a:t>
            </a:r>
            <a:br>
              <a:rPr lang="en-US" sz="1200" noProof="0" dirty="0"/>
            </a:br>
            <a:r>
              <a:rPr lang="en-US" sz="1200" noProof="0" dirty="0"/>
              <a:t>into </a:t>
            </a:r>
            <a:r>
              <a:rPr lang="en-US" sz="1200" dirty="0"/>
              <a:t>ready</a:t>
            </a:r>
            <a:r>
              <a:rPr lang="en-US" sz="1200" noProof="0" dirty="0"/>
              <a:t> state (not running)</a:t>
            </a:r>
          </a:p>
          <a:p>
            <a:pPr lvl="1"/>
            <a:r>
              <a:rPr lang="en-US" sz="1400" noProof="0" dirty="0"/>
              <a:t>C enters ‘running’ state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noProof="0" dirty="0"/>
              <a:t>Empty = false!</a:t>
            </a:r>
          </a:p>
          <a:p>
            <a:pPr lvl="2"/>
            <a:r>
              <a:rPr lang="en-US" sz="1200" noProof="0" dirty="0"/>
              <a:t>Finish and release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46623" y="1181100"/>
            <a:ext cx="561564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en-US" sz="1600" dirty="0" err="1">
                <a:solidFill>
                  <a:srgbClr val="000090"/>
                </a:solidFill>
                <a:latin typeface="Lucida Console" panose="020B0609040504020204" pitchFamily="49" charset="0"/>
              </a:rPr>
              <a:t>class</a:t>
            </a:r>
            <a:r>
              <a:rPr lang="da-DK" altLang="en-US" sz="1600" dirty="0">
                <a:solidFill>
                  <a:srgbClr val="00009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Queue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Object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da-DK" altLang="en-US" sz="1600" dirty="0" err="1">
                <a:solidFill>
                  <a:srgbClr val="800000"/>
                </a:solidFill>
                <a:latin typeface="Lucida Console" panose="020B0609040504020204" pitchFamily="49" charset="0"/>
              </a:rPr>
              <a:t>boolean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Object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retrieve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(!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return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void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store(Object p)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this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.p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p;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false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}</a:t>
            </a:r>
            <a:endParaRPr lang="da-DK" altLang="en-US" sz="1600" dirty="0">
              <a:solidFill>
                <a:srgbClr val="CC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4A55B2-21CD-FAF8-3822-0B79346B3183}"/>
              </a:ext>
            </a:extLst>
          </p:cNvPr>
          <p:cNvSpPr/>
          <p:nvPr/>
        </p:nvSpPr>
        <p:spPr>
          <a:xfrm>
            <a:off x="762000" y="2400300"/>
            <a:ext cx="2895600" cy="13716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F6C765-E4D5-3AED-0FF5-0B2F6172F0E1}"/>
              </a:ext>
            </a:extLst>
          </p:cNvPr>
          <p:cNvSpPr/>
          <p:nvPr/>
        </p:nvSpPr>
        <p:spPr>
          <a:xfrm>
            <a:off x="3733800" y="3543300"/>
            <a:ext cx="5105400" cy="1295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68F63B7-4D14-AF69-4A3C-29C0C7A83F5D}"/>
              </a:ext>
            </a:extLst>
          </p:cNvPr>
          <p:cNvSpPr/>
          <p:nvPr/>
        </p:nvSpPr>
        <p:spPr>
          <a:xfrm>
            <a:off x="6181332" y="3924300"/>
            <a:ext cx="1828800" cy="2286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true =&gt; continue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41542C-98D7-21C8-6701-7A8E13F5E149}"/>
              </a:ext>
            </a:extLst>
          </p:cNvPr>
          <p:cNvCxnSpPr>
            <a:cxnSpLocks/>
          </p:cNvCxnSpPr>
          <p:nvPr/>
        </p:nvCxnSpPr>
        <p:spPr>
          <a:xfrm>
            <a:off x="3733800" y="3009900"/>
            <a:ext cx="381000" cy="9906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01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noProof="0" dirty="0"/>
              <a:t>Scenario</a:t>
            </a:r>
          </a:p>
          <a:p>
            <a:pPr lvl="1"/>
            <a:r>
              <a:rPr lang="en-US" sz="1400" noProof="0" dirty="0"/>
              <a:t>C call retrieve()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dirty="0" err="1"/>
              <a:t>em</a:t>
            </a:r>
            <a:r>
              <a:rPr lang="en-US" sz="1200" noProof="0" dirty="0" err="1"/>
              <a:t>pty</a:t>
            </a:r>
            <a:r>
              <a:rPr lang="en-US" sz="1200" noProof="0" dirty="0"/>
              <a:t> == true</a:t>
            </a:r>
          </a:p>
          <a:p>
            <a:pPr lvl="2"/>
            <a:r>
              <a:rPr lang="en-US" sz="1200" b="1" noProof="0" dirty="0"/>
              <a:t>Release</a:t>
            </a:r>
            <a:r>
              <a:rPr lang="en-US" sz="1200" noProof="0" dirty="0"/>
              <a:t> lock and</a:t>
            </a:r>
          </a:p>
          <a:p>
            <a:pPr lvl="2"/>
            <a:r>
              <a:rPr lang="en-US" sz="1200" b="1" noProof="0" dirty="0"/>
              <a:t>Enter Waiting </a:t>
            </a:r>
            <a:r>
              <a:rPr lang="en-US" sz="1200" noProof="0" dirty="0"/>
              <a:t>state</a:t>
            </a:r>
          </a:p>
          <a:p>
            <a:pPr lvl="1"/>
            <a:r>
              <a:rPr lang="en-US" sz="1400" noProof="0" dirty="0"/>
              <a:t>P calls store()	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b="1" noProof="0" dirty="0"/>
              <a:t>No await</a:t>
            </a:r>
            <a:r>
              <a:rPr lang="en-US" sz="1200" noProof="0" dirty="0"/>
              <a:t> (empty == true)</a:t>
            </a:r>
          </a:p>
          <a:p>
            <a:pPr lvl="2"/>
            <a:r>
              <a:rPr lang="en-US" sz="1200" noProof="0" dirty="0"/>
              <a:t>Toggle empty and release lock</a:t>
            </a:r>
          </a:p>
          <a:p>
            <a:pPr lvl="2"/>
            <a:r>
              <a:rPr lang="en-US" sz="1200" noProof="0" dirty="0"/>
              <a:t>Later: Scheduler force P</a:t>
            </a:r>
            <a:br>
              <a:rPr lang="en-US" sz="1200" noProof="0" dirty="0"/>
            </a:br>
            <a:r>
              <a:rPr lang="en-US" sz="1200" noProof="0" dirty="0"/>
              <a:t>into </a:t>
            </a:r>
            <a:r>
              <a:rPr lang="en-US" sz="1200" dirty="0"/>
              <a:t>ready</a:t>
            </a:r>
            <a:r>
              <a:rPr lang="en-US" sz="1200" noProof="0" dirty="0"/>
              <a:t> state (not running)</a:t>
            </a:r>
          </a:p>
          <a:p>
            <a:pPr lvl="1"/>
            <a:r>
              <a:rPr lang="en-US" sz="1400" noProof="0" dirty="0"/>
              <a:t>C enters ‘running’ state</a:t>
            </a:r>
          </a:p>
          <a:p>
            <a:pPr lvl="2"/>
            <a:r>
              <a:rPr lang="en-US" sz="1200" noProof="0" dirty="0"/>
              <a:t>Takes lock</a:t>
            </a:r>
          </a:p>
          <a:p>
            <a:pPr lvl="2"/>
            <a:r>
              <a:rPr lang="en-US" sz="1200" b="1" noProof="0" dirty="0"/>
              <a:t>No await </a:t>
            </a:r>
            <a:r>
              <a:rPr lang="en-US" sz="1200" dirty="0"/>
              <a:t>(e</a:t>
            </a:r>
            <a:r>
              <a:rPr lang="en-US" sz="1200" noProof="0" dirty="0" err="1"/>
              <a:t>mpty</a:t>
            </a:r>
            <a:r>
              <a:rPr lang="en-US" sz="1200" noProof="0" dirty="0"/>
              <a:t> == false)</a:t>
            </a:r>
          </a:p>
          <a:p>
            <a:pPr lvl="2"/>
            <a:r>
              <a:rPr lang="en-US" sz="1200" noProof="0" dirty="0"/>
              <a:t>Finish and release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46623" y="1181100"/>
            <a:ext cx="561564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en-US" sz="1600" dirty="0" err="1">
                <a:solidFill>
                  <a:srgbClr val="000090"/>
                </a:solidFill>
                <a:latin typeface="Lucida Console" panose="020B0609040504020204" pitchFamily="49" charset="0"/>
              </a:rPr>
              <a:t>class</a:t>
            </a:r>
            <a:r>
              <a:rPr lang="da-DK" altLang="en-US" sz="1600" dirty="0">
                <a:solidFill>
                  <a:srgbClr val="00009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Queue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Object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da-DK" altLang="en-US" sz="1600" dirty="0" err="1">
                <a:solidFill>
                  <a:srgbClr val="800000"/>
                </a:solidFill>
                <a:latin typeface="Lucida Console" panose="020B0609040504020204" pitchFamily="49" charset="0"/>
              </a:rPr>
              <a:t>boolean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Object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retrieve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(!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return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void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store(Object p)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this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.p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p;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false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}</a:t>
            </a:r>
            <a:endParaRPr lang="da-DK" altLang="en-US" sz="1600" dirty="0">
              <a:solidFill>
                <a:srgbClr val="CC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4A55B2-21CD-FAF8-3822-0B79346B3183}"/>
              </a:ext>
            </a:extLst>
          </p:cNvPr>
          <p:cNvSpPr/>
          <p:nvPr/>
        </p:nvSpPr>
        <p:spPr>
          <a:xfrm>
            <a:off x="762000" y="3695700"/>
            <a:ext cx="2895600" cy="1066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F6C765-E4D5-3AED-0FF5-0B2F6172F0E1}"/>
              </a:ext>
            </a:extLst>
          </p:cNvPr>
          <p:cNvSpPr/>
          <p:nvPr/>
        </p:nvSpPr>
        <p:spPr>
          <a:xfrm>
            <a:off x="3733800" y="2171700"/>
            <a:ext cx="5105400" cy="1295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68F63B7-4D14-AF69-4A3C-29C0C7A83F5D}"/>
              </a:ext>
            </a:extLst>
          </p:cNvPr>
          <p:cNvSpPr/>
          <p:nvPr/>
        </p:nvSpPr>
        <p:spPr>
          <a:xfrm>
            <a:off x="6181332" y="2476500"/>
            <a:ext cx="1828800" cy="2286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true =&gt; continue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41542C-98D7-21C8-6701-7A8E13F5E149}"/>
              </a:ext>
            </a:extLst>
          </p:cNvPr>
          <p:cNvCxnSpPr>
            <a:cxnSpLocks/>
          </p:cNvCxnSpPr>
          <p:nvPr/>
        </p:nvCxnSpPr>
        <p:spPr>
          <a:xfrm flipV="1">
            <a:off x="3429000" y="2628900"/>
            <a:ext cx="609600" cy="16764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91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Java Primitives (Java 1.4)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Java objects maintain a </a:t>
            </a:r>
            <a:r>
              <a:rPr lang="en-US" i="1" noProof="0" dirty="0"/>
              <a:t>wait-set </a:t>
            </a:r>
            <a:r>
              <a:rPr lang="en-US" noProof="0" dirty="0"/>
              <a:t>in addition to the lock</a:t>
            </a:r>
          </a:p>
          <a:p>
            <a:pPr lvl="1"/>
            <a:r>
              <a:rPr lang="en-US" dirty="0"/>
              <a:t>a</a:t>
            </a:r>
            <a:r>
              <a:rPr lang="en-US" noProof="0" dirty="0"/>
              <a:t>.wait()	does </a:t>
            </a:r>
            <a:r>
              <a:rPr lang="en-US" i="1" noProof="0" dirty="0"/>
              <a:t>atomically</a:t>
            </a:r>
          </a:p>
          <a:p>
            <a:pPr lvl="2"/>
            <a:r>
              <a:rPr lang="en-US" i="1" noProof="0" dirty="0"/>
              <a:t>Force current thread into waiting state, </a:t>
            </a:r>
          </a:p>
          <a:p>
            <a:pPr lvl="2"/>
            <a:r>
              <a:rPr lang="en-US" i="1" noProof="0" dirty="0"/>
              <a:t>Add current thread in object’s wait-set</a:t>
            </a:r>
          </a:p>
          <a:p>
            <a:pPr lvl="2"/>
            <a:r>
              <a:rPr lang="en-US" i="1" noProof="0" dirty="0"/>
              <a:t>Release the lock on the object, a</a:t>
            </a:r>
          </a:p>
          <a:p>
            <a:pPr lvl="1"/>
            <a:r>
              <a:rPr lang="en-US" dirty="0"/>
              <a:t>a</a:t>
            </a:r>
            <a:r>
              <a:rPr lang="en-US" noProof="0" dirty="0"/>
              <a:t>.notify()	does</a:t>
            </a:r>
          </a:p>
          <a:p>
            <a:pPr lvl="2"/>
            <a:r>
              <a:rPr lang="en-US" i="1" noProof="0" dirty="0"/>
              <a:t>Choose one random thread, T,  in </a:t>
            </a:r>
            <a:r>
              <a:rPr lang="en-US" i="1" dirty="0"/>
              <a:t>a’s</a:t>
            </a:r>
            <a:r>
              <a:rPr lang="en-US" i="1" noProof="0" dirty="0"/>
              <a:t> wait-set</a:t>
            </a:r>
          </a:p>
          <a:p>
            <a:pPr lvl="2"/>
            <a:r>
              <a:rPr lang="en-US" i="1" noProof="0" dirty="0"/>
              <a:t>T must take the lock on ‘a’</a:t>
            </a:r>
          </a:p>
          <a:p>
            <a:pPr lvl="3"/>
            <a:r>
              <a:rPr lang="en-US" i="1" noProof="0" dirty="0"/>
              <a:t>May fail if another thread has already taken the lock!</a:t>
            </a:r>
          </a:p>
          <a:p>
            <a:pPr lvl="2"/>
            <a:r>
              <a:rPr lang="en-US" i="1" noProof="0" dirty="0"/>
              <a:t>T resumes execution (becomes runnable) from the wait() statement</a:t>
            </a:r>
          </a:p>
          <a:p>
            <a:pPr lvl="1"/>
            <a:r>
              <a:rPr lang="en-US" dirty="0"/>
              <a:t>a</a:t>
            </a:r>
            <a:r>
              <a:rPr lang="en-US" noProof="0" dirty="0"/>
              <a:t>.</a:t>
            </a:r>
            <a:r>
              <a:rPr lang="en-US" noProof="0" dirty="0" err="1"/>
              <a:t>notifyAll</a:t>
            </a:r>
            <a:r>
              <a:rPr lang="en-US" noProof="0" dirty="0"/>
              <a:t>()	does</a:t>
            </a:r>
          </a:p>
          <a:p>
            <a:pPr lvl="2"/>
            <a:r>
              <a:rPr lang="en-US" noProof="0" dirty="0"/>
              <a:t>The same except </a:t>
            </a:r>
            <a:r>
              <a:rPr lang="en-US" i="1" noProof="0" dirty="0"/>
              <a:t>all </a:t>
            </a:r>
            <a:r>
              <a:rPr lang="en-US" noProof="0" dirty="0"/>
              <a:t>threads in a’s wait-set become ‘runnable’…</a:t>
            </a:r>
          </a:p>
          <a:p>
            <a:pPr lvl="2"/>
            <a:endParaRPr lang="en-US" i="1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6934200" y="1409700"/>
            <a:ext cx="1371600" cy="11430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1638300"/>
            <a:ext cx="430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lg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3200" b="1" u="sng">
                <a:latin typeface="Lucida Console" charset="0"/>
              </a:rPr>
              <a:t>a</a:t>
            </a:r>
            <a:endParaRPr lang="en-GB" altLang="en-US" sz="3200" b="1" u="sng">
              <a:latin typeface="Lucida Console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7010400" y="1562100"/>
            <a:ext cx="381000" cy="838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077075" y="1611313"/>
            <a:ext cx="247650" cy="22225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077075" y="1857375"/>
            <a:ext cx="247650" cy="22225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>
            <a:off x="7077075" y="2105025"/>
            <a:ext cx="247650" cy="220663"/>
          </a:xfrm>
          <a:prstGeom prst="ellipse">
            <a:avLst/>
          </a:prstGeom>
          <a:solidFill>
            <a:srgbClr val="66FF33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20722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Java 1.4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303" y="966330"/>
            <a:ext cx="5519745" cy="4634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81199" y="2933700"/>
            <a:ext cx="725939" cy="2391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1923221" y="3377202"/>
            <a:ext cx="1048579" cy="2422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90600" y="4305300"/>
            <a:ext cx="10668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62000" y="4762500"/>
            <a:ext cx="1161221" cy="2286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023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Java 1.4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1943100"/>
            <a:ext cx="2133600" cy="990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Why</a:t>
            </a:r>
            <a:r>
              <a:rPr lang="da-DK" dirty="0"/>
              <a:t> a loop </a:t>
            </a:r>
            <a:r>
              <a:rPr lang="da-DK" dirty="0" err="1"/>
              <a:t>around</a:t>
            </a:r>
            <a:r>
              <a:rPr lang="da-DK" dirty="0"/>
              <a:t> </a:t>
            </a:r>
            <a:r>
              <a:rPr lang="da-DK" dirty="0" err="1"/>
              <a:t>wait</a:t>
            </a:r>
            <a:r>
              <a:rPr lang="da-DK" dirty="0"/>
              <a:t>() ???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255" y="966330"/>
            <a:ext cx="5519745" cy="4634900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2209800" y="2438400"/>
            <a:ext cx="1295400" cy="2667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90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wait-set only makes sense inside a critical region</a:t>
            </a:r>
          </a:p>
          <a:p>
            <a:endParaRPr lang="en-US" noProof="0" dirty="0"/>
          </a:p>
          <a:p>
            <a:pPr lvl="1"/>
            <a:r>
              <a:rPr lang="en-US" noProof="0" dirty="0"/>
              <a:t>You cannot call ‘wait()’ or ‘</a:t>
            </a:r>
            <a:r>
              <a:rPr lang="en-US" dirty="0"/>
              <a:t>notify</a:t>
            </a:r>
            <a:r>
              <a:rPr lang="en-US" noProof="0" dirty="0"/>
              <a:t>()’ if you are not in a synchronize method / critical region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Will throw exceptions at your if you try…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70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Demo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4900"/>
            <a:ext cx="8305800" cy="154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857500"/>
            <a:ext cx="61722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728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Java 5 Onwards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80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Critique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Java was the first mainstream language to have internal threading</a:t>
            </a:r>
          </a:p>
          <a:p>
            <a:endParaRPr lang="en-US" noProof="0" dirty="0"/>
          </a:p>
          <a:p>
            <a:r>
              <a:rPr lang="en-US" noProof="0" dirty="0"/>
              <a:t>Brink Hansen should have said that all his whole lifelong research into concurrency was a complete waste </a:t>
            </a:r>
            <a:r>
              <a:rPr lang="en-US" noProof="0" dirty="0">
                <a:sym typeface="Wingdings" panose="05000000000000000000" pitchFamily="2" charset="2"/>
              </a:rPr>
              <a:t></a:t>
            </a:r>
          </a:p>
          <a:p>
            <a:endParaRPr lang="en-US" noProof="0" dirty="0">
              <a:sym typeface="Wingdings" panose="05000000000000000000" pitchFamily="2" charset="2"/>
            </a:endParaRPr>
          </a:p>
          <a:p>
            <a:r>
              <a:rPr lang="en-US" noProof="0" dirty="0">
                <a:sym typeface="Wingdings" panose="05000000000000000000" pitchFamily="2" charset="2"/>
              </a:rPr>
              <a:t>Morale: It had to be improved…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Package: </a:t>
            </a:r>
            <a:r>
              <a:rPr lang="en-US" noProof="0" dirty="0" err="1">
                <a:sym typeface="Wingdings" panose="05000000000000000000" pitchFamily="2" charset="2"/>
              </a:rPr>
              <a:t>java.util.concurrent</a:t>
            </a:r>
            <a:endParaRPr lang="en-US" noProof="0" dirty="0">
              <a:sym typeface="Wingdings" panose="05000000000000000000" pitchFamily="2" charset="2"/>
            </a:endParaRP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Much more fine-grained concurrency control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A lot of default implementations without bugs!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7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three categories of concurrent programs</a:t>
            </a:r>
          </a:p>
          <a:p>
            <a:pPr lvl="1"/>
            <a:r>
              <a:rPr lang="en-US" dirty="0"/>
              <a:t>Independent threads</a:t>
            </a:r>
          </a:p>
          <a:p>
            <a:pPr lvl="2"/>
            <a:r>
              <a:rPr lang="en-US" dirty="0"/>
              <a:t>Like running your Media player program while coding in IntelliJ</a:t>
            </a:r>
          </a:p>
          <a:p>
            <a:pPr lvl="1"/>
            <a:r>
              <a:rPr lang="en-US" dirty="0"/>
              <a:t>Shared resources</a:t>
            </a:r>
          </a:p>
          <a:p>
            <a:pPr lvl="2"/>
            <a:r>
              <a:rPr lang="en-US" dirty="0"/>
              <a:t>Like two threads reading/writing to the </a:t>
            </a:r>
            <a:r>
              <a:rPr lang="en-US" i="1" dirty="0"/>
              <a:t>same</a:t>
            </a:r>
            <a:r>
              <a:rPr lang="en-US" dirty="0"/>
              <a:t> account object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Typical case: web servers handling resources</a:t>
            </a:r>
          </a:p>
          <a:p>
            <a:pPr lvl="3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 cannot book the same train seat twice!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Collaborating processes</a:t>
            </a:r>
          </a:p>
          <a:p>
            <a:pPr lvl="2"/>
            <a:r>
              <a:rPr lang="en-US" dirty="0"/>
              <a:t>Like one thread inserting into a buffer and assuming some other thread will remove those items from the buffer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02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9A1FDD2-0F76-4BCC-A61A-A8FF9FEF6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847850"/>
            <a:ext cx="5076825" cy="3067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EB8A3B-CE57-40A3-ADA4-B1C2FA0C4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010746"/>
            <a:ext cx="3829050" cy="781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Java 1.5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3867150" y="1104900"/>
            <a:ext cx="2457450" cy="1905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400800" y="876300"/>
            <a:ext cx="19812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The Lock</a:t>
            </a:r>
            <a:endParaRPr lang="en-US" dirty="0"/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 flipV="1">
            <a:off x="4528566" y="1545952"/>
            <a:ext cx="1643634" cy="923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00800" y="1485900"/>
            <a:ext cx="19812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Two</a:t>
            </a:r>
            <a:r>
              <a:rPr lang="da-DK" dirty="0"/>
              <a:t> </a:t>
            </a:r>
            <a:r>
              <a:rPr lang="da-DK" i="1" dirty="0" err="1"/>
              <a:t>different</a:t>
            </a:r>
            <a:r>
              <a:rPr lang="da-DK" dirty="0"/>
              <a:t> </a:t>
            </a:r>
            <a:r>
              <a:rPr lang="da-DK" dirty="0" err="1"/>
              <a:t>wait</a:t>
            </a:r>
            <a:r>
              <a:rPr lang="da-DK" dirty="0"/>
              <a:t>-sets </a:t>
            </a:r>
            <a:r>
              <a:rPr lang="da-DK" dirty="0" err="1"/>
              <a:t>associated</a:t>
            </a:r>
            <a:r>
              <a:rPr lang="da-DK" dirty="0"/>
              <a:t>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43600" y="2324100"/>
            <a:ext cx="3048000" cy="1447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Now, producers </a:t>
            </a:r>
            <a:r>
              <a:rPr lang="da-DK" dirty="0" err="1"/>
              <a:t>are</a:t>
            </a:r>
            <a:r>
              <a:rPr lang="da-DK" dirty="0"/>
              <a:t> waiting in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wait</a:t>
            </a:r>
            <a:r>
              <a:rPr lang="da-DK" dirty="0"/>
              <a:t>-set; </a:t>
            </a:r>
            <a:r>
              <a:rPr lang="da-DK" dirty="0" err="1"/>
              <a:t>while</a:t>
            </a:r>
            <a:r>
              <a:rPr lang="da-DK" dirty="0"/>
              <a:t> </a:t>
            </a:r>
            <a:r>
              <a:rPr lang="da-DK" dirty="0" err="1"/>
              <a:t>consumers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in </a:t>
            </a:r>
            <a:r>
              <a:rPr lang="da-DK" dirty="0" err="1"/>
              <a:t>another</a:t>
            </a:r>
            <a:r>
              <a:rPr lang="da-DK" dirty="0"/>
              <a:t>!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sure to signal the right </a:t>
            </a:r>
            <a:r>
              <a:rPr lang="da-DK" dirty="0" err="1"/>
              <a:t>one</a:t>
            </a:r>
            <a:r>
              <a:rPr lang="da-DK" dirty="0"/>
              <a:t>!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2695575" y="3543300"/>
            <a:ext cx="3694557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B2FA9945-6234-4B70-BCC3-1831D3BFDD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364" y="4001111"/>
            <a:ext cx="3749835" cy="160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61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And Even More Easy!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It is already implemented 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1" y="1409700"/>
            <a:ext cx="554804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1" y="2628900"/>
            <a:ext cx="627324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949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Moving On…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18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Vast Subject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Lots of properties of concurrent programs</a:t>
            </a:r>
          </a:p>
          <a:p>
            <a:pPr lvl="1"/>
            <a:r>
              <a:rPr lang="en-US" noProof="0" dirty="0"/>
              <a:t>Liveliness</a:t>
            </a:r>
          </a:p>
          <a:p>
            <a:pPr lvl="1"/>
            <a:r>
              <a:rPr lang="en-US" dirty="0"/>
              <a:t>Fairness</a:t>
            </a:r>
          </a:p>
          <a:p>
            <a:pPr lvl="1"/>
            <a:r>
              <a:rPr lang="en-US" noProof="0" dirty="0"/>
              <a:t>Starvation</a:t>
            </a:r>
          </a:p>
          <a:p>
            <a:pPr lvl="1"/>
            <a:r>
              <a:rPr lang="en-US" noProof="0" dirty="0"/>
              <a:t>Deadlocks</a:t>
            </a:r>
          </a:p>
          <a:p>
            <a:pPr lvl="1"/>
            <a:r>
              <a:rPr lang="en-US" noProof="0" dirty="0"/>
              <a:t>Performance	/ blocked threads</a:t>
            </a:r>
          </a:p>
          <a:p>
            <a:pPr lvl="1"/>
            <a:r>
              <a:rPr lang="en-US" noProof="0" dirty="0"/>
              <a:t>Thread priority</a:t>
            </a:r>
          </a:p>
          <a:p>
            <a:r>
              <a:rPr lang="en-US" noProof="0" dirty="0"/>
              <a:t>And library support</a:t>
            </a:r>
          </a:p>
          <a:p>
            <a:pPr lvl="1"/>
            <a:r>
              <a:rPr lang="en-US" noProof="0" dirty="0"/>
              <a:t>Java Collection classes are not thread safe </a:t>
            </a:r>
            <a:r>
              <a:rPr lang="en-US" noProof="0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But </a:t>
            </a:r>
            <a:r>
              <a:rPr lang="en-US" i="1" noProof="0" dirty="0">
                <a:sym typeface="Wingdings" panose="05000000000000000000" pitchFamily="2" charset="2"/>
              </a:rPr>
              <a:t>Decorators</a:t>
            </a:r>
            <a:r>
              <a:rPr lang="en-US" noProof="0" dirty="0">
                <a:sym typeface="Wingdings" panose="05000000000000000000" pitchFamily="2" charset="2"/>
              </a:rPr>
              <a:t> exists</a:t>
            </a:r>
          </a:p>
          <a:p>
            <a:pPr lvl="2"/>
            <a:r>
              <a:rPr lang="en-US" noProof="0" dirty="0"/>
              <a:t>List </a:t>
            </a:r>
            <a:r>
              <a:rPr lang="en-US" noProof="0" dirty="0" err="1"/>
              <a:t>newList</a:t>
            </a:r>
            <a:r>
              <a:rPr lang="en-US" noProof="0" dirty="0"/>
              <a:t> = </a:t>
            </a:r>
            <a:r>
              <a:rPr lang="en-US" noProof="0" dirty="0" err="1"/>
              <a:t>Collections.synchronizedList</a:t>
            </a:r>
            <a:r>
              <a:rPr lang="en-US" noProof="0" dirty="0"/>
              <a:t>(</a:t>
            </a:r>
            <a:r>
              <a:rPr lang="en-US" noProof="0" dirty="0" err="1"/>
              <a:t>oldList</a:t>
            </a:r>
            <a:r>
              <a:rPr lang="en-US" noProof="0" dirty="0"/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54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Vast Subject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And Parallelism – the other side of concurrency</a:t>
            </a:r>
          </a:p>
          <a:p>
            <a:pPr lvl="1"/>
            <a:r>
              <a:rPr lang="en-US" noProof="0" dirty="0"/>
              <a:t>Java Stream processing</a:t>
            </a:r>
          </a:p>
          <a:p>
            <a:pPr lvl="2"/>
            <a:r>
              <a:rPr lang="en-US" noProof="0" dirty="0"/>
              <a:t>Runs concurrently if you use </a:t>
            </a:r>
            <a:r>
              <a:rPr lang="en-US" noProof="0" dirty="0" err="1"/>
              <a:t>parallelStream</a:t>
            </a:r>
            <a:r>
              <a:rPr lang="en-US" noProof="0" dirty="0"/>
              <a:t>()</a:t>
            </a:r>
          </a:p>
          <a:p>
            <a:endParaRPr lang="en-US" noProof="0" dirty="0"/>
          </a:p>
          <a:p>
            <a:r>
              <a:rPr lang="en-US" noProof="0" dirty="0"/>
              <a:t>Map-Reduce</a:t>
            </a:r>
          </a:p>
          <a:p>
            <a:pPr lvl="1"/>
            <a:r>
              <a:rPr lang="en-US" noProof="0" dirty="0"/>
              <a:t>Why not use 1.000 machines</a:t>
            </a:r>
            <a:br>
              <a:rPr lang="en-US" noProof="0" dirty="0"/>
            </a:br>
            <a:r>
              <a:rPr lang="en-US" noProof="0" dirty="0"/>
              <a:t>to compute ‘f’?</a:t>
            </a:r>
          </a:p>
          <a:p>
            <a:pPr lvl="1"/>
            <a:endParaRPr lang="en-US" dirty="0"/>
          </a:p>
          <a:p>
            <a:pPr lvl="1"/>
            <a:endParaRPr lang="en-US" noProof="0" dirty="0"/>
          </a:p>
          <a:p>
            <a:r>
              <a:rPr lang="en-US" i="1" dirty="0"/>
              <a:t>And on, and on, and on…</a:t>
            </a:r>
            <a:endParaRPr lang="en-US" i="1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71700"/>
            <a:ext cx="3886200" cy="302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18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Collaborating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last, and most challenging, class of concurrent programs is </a:t>
            </a:r>
            <a:r>
              <a:rPr lang="en-US" i="1" noProof="0" dirty="0"/>
              <a:t>collaborating processes</a:t>
            </a:r>
          </a:p>
          <a:p>
            <a:endParaRPr lang="en-US" i="1" noProof="0" dirty="0"/>
          </a:p>
          <a:p>
            <a:r>
              <a:rPr lang="en-US" noProof="0" dirty="0"/>
              <a:t>The typical example is the </a:t>
            </a:r>
            <a:r>
              <a:rPr lang="en-US" i="1" noProof="0" dirty="0"/>
              <a:t>Producer Consumer</a:t>
            </a:r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r>
              <a:rPr lang="en-US" noProof="0" dirty="0"/>
              <a:t>For instance</a:t>
            </a:r>
          </a:p>
          <a:p>
            <a:pPr lvl="1"/>
            <a:r>
              <a:rPr lang="en-US" noProof="0" dirty="0"/>
              <a:t>Printer queue; high volume web traffic; disk read/write;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36688" y="3009900"/>
            <a:ext cx="13176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>
                <a:latin typeface="Lucida Console" charset="0"/>
              </a:rPr>
              <a:t>Producer</a:t>
            </a:r>
            <a:endParaRPr lang="en-GB" altLang="en-US" sz="1800" b="1">
              <a:latin typeface="Lucida Console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923970" y="3022878"/>
            <a:ext cx="1021434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latin typeface="Lucida Console" charset="0"/>
              </a:rPr>
              <a:t>Buffer</a:t>
            </a:r>
            <a:endParaRPr lang="en-GB" altLang="en-US" sz="1800" b="1" dirty="0">
              <a:latin typeface="Lucida Console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56221" y="3022878"/>
            <a:ext cx="1300356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latin typeface="Lucida Console" charset="0"/>
              </a:rPr>
              <a:t>Consumer</a:t>
            </a:r>
            <a:endParaRPr lang="en-GB" altLang="en-US" sz="1800" b="1" dirty="0">
              <a:latin typeface="Lucida Console" charset="0"/>
            </a:endParaRPr>
          </a:p>
        </p:txBody>
      </p:sp>
      <p:cxnSp>
        <p:nvCxnSpPr>
          <p:cNvPr id="10" name="AutoShape 7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754313" y="3207544"/>
            <a:ext cx="116965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8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4945404" y="3207544"/>
            <a:ext cx="111081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7986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Producer(s) and Consumer(s) are threads, and</a:t>
            </a:r>
          </a:p>
          <a:p>
            <a:r>
              <a:rPr lang="en-US" noProof="0" dirty="0"/>
              <a:t>Our Buffer</a:t>
            </a:r>
            <a:r>
              <a:rPr lang="en-US" dirty="0"/>
              <a:t> (queue)</a:t>
            </a:r>
            <a:r>
              <a:rPr lang="en-US" noProof="0" dirty="0"/>
              <a:t> class has methods</a:t>
            </a:r>
          </a:p>
          <a:p>
            <a:pPr lvl="1"/>
            <a:r>
              <a:rPr lang="en-US" b="1" dirty="0"/>
              <a:t>s</a:t>
            </a:r>
            <a:r>
              <a:rPr lang="en-US" b="1" noProof="0" dirty="0" err="1"/>
              <a:t>ynchronized</a:t>
            </a:r>
            <a:r>
              <a:rPr lang="en-US" noProof="0" dirty="0"/>
              <a:t> void </a:t>
            </a:r>
            <a:r>
              <a:rPr lang="en-US" b="1" noProof="0" dirty="0"/>
              <a:t>store</a:t>
            </a:r>
            <a:r>
              <a:rPr lang="en-US" noProof="0" dirty="0"/>
              <a:t>(Object o)	Insert ‘o’ into buffer</a:t>
            </a:r>
          </a:p>
          <a:p>
            <a:pPr lvl="1"/>
            <a:r>
              <a:rPr lang="en-US" b="1" dirty="0"/>
              <a:t>s</a:t>
            </a:r>
            <a:r>
              <a:rPr lang="en-US" b="1" noProof="0" dirty="0" err="1"/>
              <a:t>ynchronized</a:t>
            </a:r>
            <a:r>
              <a:rPr lang="en-US" noProof="0" dirty="0"/>
              <a:t> Object </a:t>
            </a:r>
            <a:r>
              <a:rPr lang="en-US" b="1" noProof="0" dirty="0"/>
              <a:t>retrieve</a:t>
            </a:r>
            <a:r>
              <a:rPr lang="en-US" noProof="0" dirty="0"/>
              <a:t>()		Retrieve ‘o’ from buffer</a:t>
            </a:r>
          </a:p>
          <a:p>
            <a:r>
              <a:rPr lang="en-US" i="1" noProof="0" dirty="0"/>
              <a:t>Both </a:t>
            </a:r>
            <a:r>
              <a:rPr lang="en-US" i="1" dirty="0"/>
              <a:t>must be</a:t>
            </a:r>
            <a:r>
              <a:rPr lang="en-US" i="1" noProof="0" dirty="0"/>
              <a:t> critical regions	- guarded by Lock or</a:t>
            </a:r>
            <a:br>
              <a:rPr lang="en-US" i="1" noProof="0" dirty="0"/>
            </a:br>
            <a:r>
              <a:rPr lang="en-US" i="1" dirty="0"/>
              <a:t>s</a:t>
            </a:r>
            <a:r>
              <a:rPr lang="en-US" i="1" noProof="0" dirty="0" err="1"/>
              <a:t>ynchron</a:t>
            </a:r>
            <a:r>
              <a:rPr lang="en-US" i="1" dirty="0" err="1"/>
              <a:t>ized</a:t>
            </a:r>
            <a:endParaRPr lang="en-US" i="1" noProof="0" dirty="0"/>
          </a:p>
          <a:p>
            <a:r>
              <a:rPr lang="en-US" noProof="0" dirty="0"/>
              <a:t>Consider the ‘consumer’ that wants to </a:t>
            </a:r>
            <a:r>
              <a:rPr lang="en-US" noProof="0" dirty="0" err="1"/>
              <a:t>retrie</a:t>
            </a:r>
            <a:r>
              <a:rPr lang="en-US" dirty="0" err="1"/>
              <a:t>ve</a:t>
            </a:r>
            <a:r>
              <a:rPr lang="en-US" noProof="0" dirty="0"/>
              <a:t> the next item ‘o’ to process it</a:t>
            </a:r>
          </a:p>
          <a:p>
            <a:pPr lvl="1"/>
            <a:r>
              <a:rPr lang="en-US" noProof="0" dirty="0"/>
              <a:t>But if there is no item in the queue, it of course has to </a:t>
            </a:r>
            <a:r>
              <a:rPr lang="en-US" i="1" noProof="0" dirty="0"/>
              <a:t>wait</a:t>
            </a:r>
            <a:r>
              <a:rPr lang="en-US" noProof="0" dirty="0"/>
              <a:t> until there is an item available; that is, a producer has stored something into the queue…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489E-E2B3-44A7-9DCF-289A92D0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Waiting for item to be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4351-0FED-4C4D-9944-5B42D4BA8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Waiting for item ‘o’ to become available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Let us analyze our options…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65DEC-52F5-4F00-9295-7CD2CA88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74011-EFA7-4869-9528-7F76B764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1A8EB-519B-4816-B6C4-85C14795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A0246D-0C1E-4C3C-89C1-206517E92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471" y="2801898"/>
            <a:ext cx="1021434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latin typeface="Lucida Console" charset="0"/>
              </a:rPr>
              <a:t>Buffer</a:t>
            </a:r>
            <a:endParaRPr lang="en-GB" altLang="en-US" sz="1800" b="1" dirty="0">
              <a:latin typeface="Lucida Console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A92F057-8D79-4BC7-9A0E-1B82CBD4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722" y="2801898"/>
            <a:ext cx="1300356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latin typeface="Lucida Console" charset="0"/>
              </a:rPr>
              <a:t>Consumer</a:t>
            </a:r>
            <a:endParaRPr lang="en-GB" altLang="en-US" sz="1800" b="1" dirty="0">
              <a:latin typeface="Lucida Console" charset="0"/>
            </a:endParaRPr>
          </a:p>
        </p:txBody>
      </p:sp>
      <p:cxnSp>
        <p:nvCxnSpPr>
          <p:cNvPr id="9" name="AutoShape 8">
            <a:extLst>
              <a:ext uri="{FF2B5EF4-FFF2-40B4-BE49-F238E27FC236}">
                <a16:creationId xmlns:a16="http://schemas.microsoft.com/office/drawing/2014/main" id="{9947F744-0FB4-4EEF-B7BE-590497D9557A}"/>
              </a:ext>
            </a:extLst>
          </p:cNvPr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3694905" y="2986564"/>
            <a:ext cx="111081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6E8CCA9-8212-4C8C-81D8-06CC89226886}"/>
              </a:ext>
            </a:extLst>
          </p:cNvPr>
          <p:cNvSpPr txBox="1"/>
          <p:nvPr/>
        </p:nvSpPr>
        <p:spPr>
          <a:xfrm>
            <a:off x="3886200" y="1790700"/>
            <a:ext cx="5334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a-DK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744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Waiting for ‘o’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So, how do we arrange to wait for the item?</a:t>
            </a:r>
          </a:p>
          <a:p>
            <a:pPr lvl="1"/>
            <a:endParaRPr lang="en-US" noProof="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noProof="0" dirty="0"/>
              <a:t>In the </a:t>
            </a:r>
            <a:r>
              <a:rPr lang="en-US" noProof="0" dirty="0">
                <a:solidFill>
                  <a:srgbClr val="00B050"/>
                </a:solidFill>
              </a:rPr>
              <a:t>consumer</a:t>
            </a:r>
            <a:r>
              <a:rPr lang="en-US" noProof="0" dirty="0"/>
              <a:t> code</a:t>
            </a:r>
          </a:p>
          <a:p>
            <a:pPr lvl="2"/>
            <a:r>
              <a:rPr lang="en-US" noProof="0" dirty="0"/>
              <a:t>Call ‘retrieve()’ repeatedly until it returns a non-null value</a:t>
            </a:r>
          </a:p>
          <a:p>
            <a:pPr lvl="2"/>
            <a:r>
              <a:rPr lang="en-US" i="1" noProof="0" dirty="0"/>
              <a:t>This is called polling (busy waiting), and wastes a lot of CPU cycles on nothing</a:t>
            </a:r>
          </a:p>
          <a:p>
            <a:pPr lvl="2"/>
            <a:r>
              <a:rPr lang="en-US" i="1" noProof="0" dirty="0"/>
              <a:t>… And there is a waiting time from item available to processing</a:t>
            </a:r>
          </a:p>
          <a:p>
            <a:r>
              <a:rPr lang="en-US" dirty="0"/>
              <a:t>Similar to picking up the phone every 1 minute to see if any has called you …</a:t>
            </a:r>
          </a:p>
          <a:p>
            <a:pPr lvl="1"/>
            <a:r>
              <a:rPr lang="en-US" noProof="0" dirty="0"/>
              <a:t>Wasting a lot of time and resources </a:t>
            </a:r>
            <a:r>
              <a:rPr lang="en-US" noProof="0" dirty="0">
                <a:sym typeface="Wingdings" panose="05000000000000000000" pitchFamily="2" charset="2"/>
              </a:rPr>
              <a:t>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B42381-5B95-4547-941D-AED2CB1B4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593" y="2420898"/>
            <a:ext cx="1021434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latin typeface="Lucida Console" charset="0"/>
              </a:rPr>
              <a:t>Buffer</a:t>
            </a:r>
            <a:endParaRPr lang="en-GB" altLang="en-US" sz="1800" b="1" dirty="0">
              <a:latin typeface="Lucida Console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A70905-52FC-4501-BBDB-3E40623B3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844" y="2420898"/>
            <a:ext cx="1300356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solidFill>
                  <a:srgbClr val="00B050"/>
                </a:solidFill>
                <a:latin typeface="Lucida Console" charset="0"/>
              </a:rPr>
              <a:t>Consumer</a:t>
            </a:r>
            <a:endParaRPr lang="en-GB" altLang="en-US" sz="1800" b="1" dirty="0">
              <a:solidFill>
                <a:srgbClr val="00B050"/>
              </a:solidFill>
              <a:latin typeface="Lucida Console" charset="0"/>
            </a:endParaRP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F76C07D1-18C5-4D01-B2A6-5B7F209F697D}"/>
              </a:ext>
            </a:extLst>
          </p:cNvPr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6047027" y="2605564"/>
            <a:ext cx="111081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5CD06F1-D706-4550-870A-986E818B7920}"/>
              </a:ext>
            </a:extLst>
          </p:cNvPr>
          <p:cNvSpPr txBox="1"/>
          <p:nvPr/>
        </p:nvSpPr>
        <p:spPr>
          <a:xfrm>
            <a:off x="6238322" y="1409700"/>
            <a:ext cx="5334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a-DK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8886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5100" y="4182396"/>
            <a:ext cx="86868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Waiting for ‘o’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So, how do we arrange to wait for the item?</a:t>
            </a:r>
          </a:p>
          <a:p>
            <a:pPr lvl="1"/>
            <a:endParaRPr lang="en-US" noProof="0" dirty="0"/>
          </a:p>
          <a:p>
            <a:pPr lvl="1"/>
            <a:endParaRPr lang="en-US" dirty="0"/>
          </a:p>
          <a:p>
            <a:pPr lvl="1"/>
            <a:endParaRPr lang="en-US" noProof="0" dirty="0"/>
          </a:p>
          <a:p>
            <a:pPr lvl="1"/>
            <a:endParaRPr lang="en-US" dirty="0"/>
          </a:p>
          <a:p>
            <a:pPr lvl="1"/>
            <a:r>
              <a:rPr lang="en-US" noProof="0" dirty="0"/>
              <a:t>In the </a:t>
            </a:r>
            <a:r>
              <a:rPr lang="en-US" noProof="0" dirty="0">
                <a:solidFill>
                  <a:srgbClr val="00B050"/>
                </a:solidFill>
              </a:rPr>
              <a:t>queue</a:t>
            </a:r>
            <a:r>
              <a:rPr lang="en-US" noProof="0" dirty="0"/>
              <a:t> code’s retrieve() method</a:t>
            </a:r>
          </a:p>
          <a:p>
            <a:pPr lvl="2"/>
            <a:r>
              <a:rPr lang="en-US" noProof="0" dirty="0"/>
              <a:t>Wait inside – but hey! It is a critical region and thus </a:t>
            </a:r>
            <a:r>
              <a:rPr lang="en-US" i="1" noProof="0" dirty="0"/>
              <a:t>no producer can ever enter the ‘store()’ method’s critical region </a:t>
            </a:r>
            <a:r>
              <a:rPr lang="en-US" i="1" noProof="0" dirty="0">
                <a:sym typeface="Wingdings" panose="05000000000000000000" pitchFamily="2" charset="2"/>
              </a:rPr>
              <a:t></a:t>
            </a:r>
            <a:endParaRPr lang="en-US" i="1" noProof="0" dirty="0"/>
          </a:p>
          <a:p>
            <a:endParaRPr lang="en-US" b="1" i="1" noProof="0" dirty="0"/>
          </a:p>
          <a:p>
            <a:r>
              <a:rPr lang="en-US" b="1" i="1" noProof="0" dirty="0"/>
              <a:t>Deadlock</a:t>
            </a:r>
          </a:p>
          <a:p>
            <a:pPr lvl="1"/>
            <a:r>
              <a:rPr lang="en-US" i="1" noProof="0" dirty="0"/>
              <a:t>A thread waits infinitely for an event that will never happen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A755A0-E8A2-4B1E-B894-B465B1396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593" y="1714500"/>
            <a:ext cx="1021434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solidFill>
                  <a:srgbClr val="00B050"/>
                </a:solidFill>
                <a:latin typeface="Lucida Console" charset="0"/>
              </a:rPr>
              <a:t>Buffer</a:t>
            </a:r>
            <a:endParaRPr lang="en-GB" altLang="en-US" sz="1800" b="1" dirty="0">
              <a:solidFill>
                <a:srgbClr val="00B050"/>
              </a:solidFill>
              <a:latin typeface="Lucida Console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3F7D14-3896-4528-A2EF-C6C1DCC3A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844" y="1714500"/>
            <a:ext cx="1300356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a-DK" altLang="en-US" sz="1800" b="1" dirty="0">
                <a:latin typeface="Lucida Console" charset="0"/>
              </a:rPr>
              <a:t>Consumer</a:t>
            </a:r>
            <a:endParaRPr lang="en-GB" altLang="en-US" sz="1800" b="1" dirty="0">
              <a:latin typeface="Lucida Console" charset="0"/>
            </a:endParaRP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5ED25C81-5F29-490B-8545-46603899D0AE}"/>
              </a:ext>
            </a:extLst>
          </p:cNvPr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6047027" y="1899166"/>
            <a:ext cx="111081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22">
            <a:extLst>
              <a:ext uri="{FF2B5EF4-FFF2-40B4-BE49-F238E27FC236}">
                <a16:creationId xmlns:a16="http://schemas.microsoft.com/office/drawing/2014/main" id="{6042D217-2A16-4B2D-AC27-0B8E72CD1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171700"/>
            <a:ext cx="381000" cy="838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2" name="Oval 23">
            <a:extLst>
              <a:ext uri="{FF2B5EF4-FFF2-40B4-BE49-F238E27FC236}">
                <a16:creationId xmlns:a16="http://schemas.microsoft.com/office/drawing/2014/main" id="{B442F9B5-C564-4DFD-BD6A-A7BD98BE9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2220913"/>
            <a:ext cx="247650" cy="22225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3" name="Oval 24">
            <a:extLst>
              <a:ext uri="{FF2B5EF4-FFF2-40B4-BE49-F238E27FC236}">
                <a16:creationId xmlns:a16="http://schemas.microsoft.com/office/drawing/2014/main" id="{1F2569BE-F4DD-451E-A91C-29A0FAF36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2466975"/>
            <a:ext cx="247650" cy="22225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" name="Oval 25">
            <a:extLst>
              <a:ext uri="{FF2B5EF4-FFF2-40B4-BE49-F238E27FC236}">
                <a16:creationId xmlns:a16="http://schemas.microsoft.com/office/drawing/2014/main" id="{5972ECC8-C9F6-42F8-BFB8-8E03A1FF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2714625"/>
            <a:ext cx="247650" cy="220663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2578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Repeat (as it is important!)</a:t>
            </a:r>
          </a:p>
          <a:p>
            <a:r>
              <a:rPr lang="en-US" noProof="0" dirty="0"/>
              <a:t>We would </a:t>
            </a:r>
            <a:r>
              <a:rPr lang="en-US" i="1" noProof="0" dirty="0"/>
              <a:t>like</a:t>
            </a:r>
            <a:r>
              <a:rPr lang="en-US" noProof="0" dirty="0"/>
              <a:t> to wait in the queue code</a:t>
            </a:r>
          </a:p>
          <a:p>
            <a:pPr lvl="1"/>
            <a:r>
              <a:rPr lang="en-US" dirty="0"/>
              <a:t>r</a:t>
            </a:r>
            <a:r>
              <a:rPr lang="en-US" noProof="0" dirty="0" err="1"/>
              <a:t>etrieve</a:t>
            </a:r>
            <a:r>
              <a:rPr lang="en-US" noProof="0" dirty="0"/>
              <a:t>() is called and then just returns when there is item available</a:t>
            </a:r>
          </a:p>
          <a:p>
            <a:r>
              <a:rPr lang="en-US" noProof="0" dirty="0"/>
              <a:t>But we cannot because</a:t>
            </a:r>
          </a:p>
          <a:p>
            <a:pPr lvl="1"/>
            <a:r>
              <a:rPr lang="en-US" dirty="0"/>
              <a:t>r</a:t>
            </a:r>
            <a:r>
              <a:rPr lang="en-US" noProof="0" dirty="0" err="1"/>
              <a:t>etrieve</a:t>
            </a:r>
            <a:r>
              <a:rPr lang="en-US" noProof="0" dirty="0"/>
              <a:t>() will take the ‘lock’ on the object and thus no other thread will ever be able to call the method store()</a:t>
            </a:r>
          </a:p>
          <a:p>
            <a:pPr lvl="2"/>
            <a:r>
              <a:rPr lang="en-US" noProof="0" dirty="0"/>
              <a:t>Waiting for the lock outside…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8229600" y="4305300"/>
            <a:ext cx="381000" cy="838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" name="Oval 23"/>
          <p:cNvSpPr>
            <a:spLocks noChangeArrowheads="1"/>
          </p:cNvSpPr>
          <p:nvPr/>
        </p:nvSpPr>
        <p:spPr bwMode="auto">
          <a:xfrm>
            <a:off x="8296275" y="4354513"/>
            <a:ext cx="247650" cy="22225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auto">
          <a:xfrm>
            <a:off x="8296275" y="4600575"/>
            <a:ext cx="247650" cy="22225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1" name="Oval 25"/>
          <p:cNvSpPr>
            <a:spLocks noChangeArrowheads="1"/>
          </p:cNvSpPr>
          <p:nvPr/>
        </p:nvSpPr>
        <p:spPr bwMode="auto">
          <a:xfrm>
            <a:off x="8296275" y="4848225"/>
            <a:ext cx="247650" cy="220663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0FA9DD-A484-214B-0478-6A2A5247E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401842"/>
            <a:ext cx="7775058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6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So We Want…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… a mechanism that </a:t>
            </a:r>
          </a:p>
          <a:p>
            <a:pPr lvl="1"/>
            <a:r>
              <a:rPr lang="en-US" b="1" i="1" noProof="0" dirty="0"/>
              <a:t>awaits</a:t>
            </a:r>
            <a:r>
              <a:rPr lang="en-US" i="1" noProof="0" dirty="0"/>
              <a:t> that a</a:t>
            </a:r>
            <a:br>
              <a:rPr lang="en-US" i="1" noProof="0" dirty="0"/>
            </a:br>
            <a:r>
              <a:rPr lang="en-US" i="1" noProof="0" dirty="0"/>
              <a:t>condition becomes</a:t>
            </a:r>
            <a:br>
              <a:rPr lang="en-US" i="1" noProof="0" dirty="0"/>
            </a:br>
            <a:r>
              <a:rPr lang="en-US" i="1" noProof="0" dirty="0"/>
              <a:t>true</a:t>
            </a:r>
          </a:p>
          <a:p>
            <a:pPr lvl="1"/>
            <a:endParaRPr lang="en-US" i="1" noProof="0" dirty="0"/>
          </a:p>
          <a:p>
            <a:pPr lvl="1"/>
            <a:r>
              <a:rPr lang="en-US" i="1" noProof="0" dirty="0"/>
              <a:t>Let other threads</a:t>
            </a:r>
            <a:br>
              <a:rPr lang="en-US" i="1" noProof="0" dirty="0"/>
            </a:br>
            <a:r>
              <a:rPr lang="en-US" i="1" noProof="0" dirty="0"/>
              <a:t>acquire the lock so</a:t>
            </a:r>
            <a:br>
              <a:rPr lang="en-US" i="1" noProof="0" dirty="0"/>
            </a:br>
            <a:r>
              <a:rPr lang="en-US" i="1" noProof="0" dirty="0"/>
              <a:t>they can make</a:t>
            </a:r>
            <a:br>
              <a:rPr lang="en-US" i="1" noProof="0" dirty="0"/>
            </a:br>
            <a:r>
              <a:rPr lang="en-US" i="1" noProof="0" dirty="0"/>
              <a:t>that condition true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76600" y="1409700"/>
            <a:ext cx="561564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en-US" sz="1600" dirty="0" err="1">
                <a:solidFill>
                  <a:srgbClr val="000090"/>
                </a:solidFill>
                <a:latin typeface="Lucida Console" panose="020B0609040504020204" pitchFamily="49" charset="0"/>
              </a:rPr>
              <a:t>class</a:t>
            </a:r>
            <a:r>
              <a:rPr lang="da-DK" altLang="en-US" sz="1600" dirty="0">
                <a:solidFill>
                  <a:srgbClr val="00009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Queue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Object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da-DK" altLang="en-US" sz="1600" dirty="0" err="1">
                <a:solidFill>
                  <a:srgbClr val="800000"/>
                </a:solidFill>
                <a:latin typeface="Lucida Console" panose="020B0609040504020204" pitchFamily="49" charset="0"/>
              </a:rPr>
              <a:t>boolean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Object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retrieve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(!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true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return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p;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endParaRPr lang="da-DK" altLang="en-US" sz="1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eaLnBrk="1" hangingPunct="1"/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 public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synchronized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void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store(Object p) {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await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 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da-DK" altLang="en-US" sz="1600" dirty="0" err="1">
                <a:solidFill>
                  <a:srgbClr val="0000C0"/>
                </a:solidFill>
                <a:latin typeface="Lucida Console" panose="020B0609040504020204" pitchFamily="49" charset="0"/>
              </a:rPr>
              <a:t>this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.p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p; </a:t>
            </a:r>
            <a:r>
              <a:rPr lang="da-DK" alt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empty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= </a:t>
            </a:r>
            <a:r>
              <a:rPr lang="da-DK" altLang="en-US" sz="1600" dirty="0">
                <a:solidFill>
                  <a:srgbClr val="0000C0"/>
                </a:solidFill>
                <a:latin typeface="Lucida Console" panose="020B0609040504020204" pitchFamily="49" charset="0"/>
              </a:rPr>
              <a:t>false</a:t>
            </a:r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}</a:t>
            </a:r>
          </a:p>
          <a:p>
            <a:pPr eaLnBrk="1" hangingPunct="1"/>
            <a:r>
              <a:rPr lang="da-DK" alt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}</a:t>
            </a:r>
            <a:endParaRPr lang="da-DK" altLang="en-US" sz="1600" dirty="0">
              <a:solidFill>
                <a:srgbClr val="CC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257300"/>
            <a:ext cx="22098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Not Java </a:t>
            </a:r>
            <a:r>
              <a:rPr lang="da-DK" dirty="0" err="1"/>
              <a:t>code</a:t>
            </a:r>
            <a:r>
              <a:rPr lang="da-DK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3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1498</Words>
  <Application>Microsoft Office PowerPoint</Application>
  <PresentationFormat>On-screen Show (16:10)</PresentationFormat>
  <Paragraphs>328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Lucida Console</vt:lpstr>
      <vt:lpstr>Office Theme</vt:lpstr>
      <vt:lpstr>Software Engineering and Architecture</vt:lpstr>
      <vt:lpstr>Recap</vt:lpstr>
      <vt:lpstr>Collaborating Threads</vt:lpstr>
      <vt:lpstr>Buffer</vt:lpstr>
      <vt:lpstr>Waiting for item to be available</vt:lpstr>
      <vt:lpstr>Waiting for ‘o’</vt:lpstr>
      <vt:lpstr>Waiting for ‘o’</vt:lpstr>
      <vt:lpstr>Deadlock</vt:lpstr>
      <vt:lpstr>So We Want…</vt:lpstr>
      <vt:lpstr>Example</vt:lpstr>
      <vt:lpstr>Example</vt:lpstr>
      <vt:lpstr>Example</vt:lpstr>
      <vt:lpstr>Java Primitives (Java 1.4)</vt:lpstr>
      <vt:lpstr>Java 1.4 Code</vt:lpstr>
      <vt:lpstr>Java 1.4 Code</vt:lpstr>
      <vt:lpstr>Note</vt:lpstr>
      <vt:lpstr>Demo</vt:lpstr>
      <vt:lpstr>Java 5 Onwards</vt:lpstr>
      <vt:lpstr>Critique</vt:lpstr>
      <vt:lpstr>Java 1.5 Code</vt:lpstr>
      <vt:lpstr>And Even More Easy!</vt:lpstr>
      <vt:lpstr>Moving On…</vt:lpstr>
      <vt:lpstr>Vast Subject Area</vt:lpstr>
      <vt:lpstr>Vast Subject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105</cp:revision>
  <dcterms:created xsi:type="dcterms:W3CDTF">2006-08-16T00:00:00Z</dcterms:created>
  <dcterms:modified xsi:type="dcterms:W3CDTF">2023-12-05T13:14:55Z</dcterms:modified>
</cp:coreProperties>
</file>